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67" r:id="rId3"/>
    <p:sldId id="260" r:id="rId4"/>
    <p:sldId id="264" r:id="rId5"/>
    <p:sldId id="265" r:id="rId6"/>
    <p:sldId id="258" r:id="rId7"/>
    <p:sldId id="261" r:id="rId8"/>
    <p:sldId id="259" r:id="rId9"/>
    <p:sldId id="263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Encode Sans" panose="020B0604020202020204" charset="0"/>
      <p:regular r:id="rId16"/>
      <p:bold r:id="rId17"/>
    </p:embeddedFont>
    <p:embeddedFont>
      <p:font typeface="Encode Sans ExtraBold" panose="020B0604020202020204" charset="0"/>
      <p:bold r:id="rId18"/>
    </p:embeddedFont>
    <p:embeddedFont>
      <p:font typeface="Open Sans" panose="020B060603050402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14" autoAdjust="0"/>
    <p:restoredTop sz="94660"/>
  </p:normalViewPr>
  <p:slideViewPr>
    <p:cSldViewPr snapToGrid="0">
      <p:cViewPr varScale="1">
        <p:scale>
          <a:sx n="62" d="100"/>
          <a:sy n="62" d="100"/>
        </p:scale>
        <p:origin x="114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7842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0795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3478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e10b083f4c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g1e10b083f4c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7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095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3"/>
          <p:cNvPicPr preferRelativeResize="0"/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4375150" y="6547274"/>
            <a:ext cx="3441700" cy="19642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5876137" y="2624254"/>
            <a:ext cx="568559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5400"/>
              <a:buFont typeface="Open Sans"/>
              <a:buNone/>
            </a:pPr>
            <a:r>
              <a:rPr lang="es-AR" sz="2400" dirty="0">
                <a:solidFill>
                  <a:srgbClr val="EFEFEF"/>
                </a:solidFill>
                <a:latin typeface="Encode Sans ExtraBold"/>
                <a:ea typeface="Encode Sans ExtraBold"/>
                <a:cs typeface="Encode Sans ExtraBold"/>
                <a:sym typeface="Encode Sans ExtraBold"/>
              </a:rPr>
              <a:t>Transformando la espera en oportunidad: un espacio de diálogo y de participación en el centro de salud.</a:t>
            </a:r>
            <a:endParaRPr lang="en-US" sz="2400" dirty="0">
              <a:latin typeface="Encode Sans ExtraBold"/>
              <a:ea typeface="Encode Sans ExtraBold"/>
              <a:cs typeface="Encode Sans ExtraBold"/>
              <a:sym typeface="Encode Sans ExtraBold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6096000" y="4265078"/>
            <a:ext cx="546572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000"/>
              <a:buFont typeface="Open Sans"/>
              <a:buNone/>
            </a:pPr>
            <a:r>
              <a:rPr lang="es-AR" sz="1100" dirty="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Paula </a:t>
            </a:r>
            <a:r>
              <a:rPr lang="es-AR" sz="1100" dirty="0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Yamone</a:t>
            </a:r>
            <a:r>
              <a:rPr lang="es-AR" sz="1100" dirty="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, Lic. en Trabajo Social, Leticia </a:t>
            </a:r>
            <a:r>
              <a:rPr lang="es-AR" sz="1100" dirty="0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Spinosa</a:t>
            </a:r>
            <a:r>
              <a:rPr lang="es-AR" sz="1100" dirty="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, Lic. en Comunicación Social, Nadia Narvaja Lic. en Nutrición y Micaela </a:t>
            </a:r>
            <a:r>
              <a:rPr lang="es-AR" sz="1100" dirty="0" err="1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Andreatta</a:t>
            </a:r>
            <a:r>
              <a:rPr lang="es-AR" sz="1100" dirty="0">
                <a:solidFill>
                  <a:srgbClr val="EFEFEF"/>
                </a:solidFill>
                <a:latin typeface="Open Sans"/>
                <a:ea typeface="Open Sans"/>
                <a:cs typeface="Open Sans"/>
                <a:sym typeface="Open Sans"/>
              </a:rPr>
              <a:t> Lic. en Psicología. Residentes de la Residencia Interdisciplinaria de Educación y Promoción de la Salud (RIEPS) Área Programática Hospital General de Agudos José María Penna (CABA)</a:t>
            </a:r>
            <a:endParaRPr lang="en-US" sz="1100" dirty="0"/>
          </a:p>
        </p:txBody>
      </p:sp>
      <p:pic>
        <p:nvPicPr>
          <p:cNvPr id="91" name="Google Shape;9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5362" y="2478475"/>
            <a:ext cx="3267727" cy="19010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13"/>
          <p:cNvCxnSpPr/>
          <p:nvPr/>
        </p:nvCxnSpPr>
        <p:spPr>
          <a:xfrm>
            <a:off x="5704312" y="3050225"/>
            <a:ext cx="0" cy="963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93" name="Google Shape;9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54900" y="354100"/>
            <a:ext cx="2912400" cy="104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095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6"/>
          <p:cNvSpPr txBox="1"/>
          <p:nvPr/>
        </p:nvSpPr>
        <p:spPr>
          <a:xfrm>
            <a:off x="5416567" y="1404941"/>
            <a:ext cx="4037400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767171"/>
              </a:buClr>
              <a:buSzPts val="4400"/>
            </a:pPr>
            <a:r>
              <a:rPr lang="en-US" sz="3600" b="1" dirty="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CHARLAS EN SALA DE ESPERA</a:t>
            </a:r>
            <a:endParaRPr lang="en-US" sz="3600" b="1" dirty="0">
              <a:latin typeface="Encode Sans"/>
              <a:ea typeface="Encode Sans"/>
              <a:cs typeface="Encode Sans"/>
              <a:sym typeface="Encode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ts val="4400"/>
              <a:buFont typeface="Open Sans"/>
              <a:buNone/>
            </a:pPr>
            <a:endParaRPr sz="3600" b="1" dirty="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9128502" y="1738812"/>
            <a:ext cx="1211400" cy="77700"/>
          </a:xfrm>
          <a:prstGeom prst="roundRect">
            <a:avLst>
              <a:gd name="adj" fmla="val 16667"/>
            </a:avLst>
          </a:prstGeom>
          <a:solidFill>
            <a:srgbClr val="EC37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6"/>
          <p:cNvSpPr txBox="1"/>
          <p:nvPr/>
        </p:nvSpPr>
        <p:spPr>
          <a:xfrm>
            <a:off x="1276350" y="6230103"/>
            <a:ext cx="2857500" cy="1511300"/>
          </a:xfrm>
          <a:prstGeom prst="rect">
            <a:avLst/>
          </a:prstGeom>
          <a:solidFill>
            <a:srgbClr val="0194DB"/>
          </a:solidFill>
          <a:ln>
            <a:noFill/>
          </a:ln>
          <a:effectLst>
            <a:outerShdw blurRad="63500" dist="50800" dir="540000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6"/>
          <p:cNvSpPr txBox="1"/>
          <p:nvPr/>
        </p:nvSpPr>
        <p:spPr>
          <a:xfrm>
            <a:off x="5416567" y="3936327"/>
            <a:ext cx="549987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50000"/>
              </a:lnSpc>
              <a:buClr>
                <a:srgbClr val="EFEFEF"/>
              </a:buClr>
              <a:buSzPts val="1000"/>
            </a:pPr>
            <a:r>
              <a:rPr lang="es-AR" sz="1800" b="1" dirty="0" err="1">
                <a:solidFill>
                  <a:srgbClr val="EFEFEF"/>
                </a:solidFill>
                <a:latin typeface="Encode Sans"/>
                <a:ea typeface="Encode Sans"/>
                <a:cs typeface="Encode Sans"/>
                <a:sym typeface="Encode Sans"/>
              </a:rPr>
              <a:t>CeSAC</a:t>
            </a:r>
            <a:r>
              <a:rPr lang="es-AR" sz="1800" b="1" dirty="0">
                <a:solidFill>
                  <a:srgbClr val="EFEFEF"/>
                </a:solidFill>
                <a:latin typeface="Encode Sans"/>
                <a:ea typeface="Encode Sans"/>
                <a:cs typeface="Encode Sans"/>
                <a:sym typeface="Encode Sans"/>
              </a:rPr>
              <a:t> N° 39 – Perteneciente al Área Programática del Hospital Penna</a:t>
            </a:r>
          </a:p>
          <a:p>
            <a:pPr lvl="0" algn="just">
              <a:lnSpc>
                <a:spcPct val="150000"/>
              </a:lnSpc>
              <a:buClr>
                <a:srgbClr val="EFEFEF"/>
              </a:buClr>
              <a:buSzPts val="1000"/>
            </a:pPr>
            <a:r>
              <a:rPr lang="es-AR" sz="1800" b="1" dirty="0">
                <a:solidFill>
                  <a:srgbClr val="EFEFEF"/>
                </a:solidFill>
                <a:latin typeface="Encode Sans"/>
                <a:ea typeface="Encode Sans"/>
                <a:cs typeface="Encode Sans"/>
                <a:sym typeface="Encode Sans"/>
              </a:rPr>
              <a:t>Ubicado en el barrio de Parque Patricios, Comuna 4, zona Sur de la CABA.</a:t>
            </a:r>
            <a:endParaRPr lang="es-AR" sz="1800" b="1" dirty="0"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42" name="Google Shape;14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66800" y="422875"/>
            <a:ext cx="1193501" cy="69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 descr="Mapa&#10;&#10;Descripción generada automáticamente">
            <a:extLst>
              <a:ext uri="{FF2B5EF4-FFF2-40B4-BE49-F238E27FC236}">
                <a16:creationId xmlns:a16="http://schemas.microsoft.com/office/drawing/2014/main" id="{79908F85-C8D3-BEED-A2FE-72F4FCFAC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99" y="726752"/>
            <a:ext cx="4586547" cy="492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942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095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7"/>
          <p:cNvSpPr txBox="1"/>
          <p:nvPr/>
        </p:nvSpPr>
        <p:spPr>
          <a:xfrm>
            <a:off x="993775" y="2543175"/>
            <a:ext cx="3514725" cy="19764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7"/>
          <p:cNvSpPr txBox="1"/>
          <p:nvPr/>
        </p:nvSpPr>
        <p:spPr>
          <a:xfrm>
            <a:off x="5253037" y="2560637"/>
            <a:ext cx="5945187" cy="39306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7"/>
          <p:cNvSpPr txBox="1"/>
          <p:nvPr/>
        </p:nvSpPr>
        <p:spPr>
          <a:xfrm>
            <a:off x="150625" y="5719612"/>
            <a:ext cx="4822825" cy="3165475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7"/>
          <p:cNvSpPr txBox="1"/>
          <p:nvPr/>
        </p:nvSpPr>
        <p:spPr>
          <a:xfrm>
            <a:off x="5253037" y="669733"/>
            <a:ext cx="47445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274EEA"/>
              </a:buClr>
              <a:buSzPts val="3600"/>
            </a:pPr>
            <a:r>
              <a:rPr lang="en-US" sz="2800" b="1" dirty="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CHARLAS EN SALA DE ESPERA</a:t>
            </a:r>
            <a:endParaRPr sz="2800" b="1" dirty="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55" name="Google Shape;155;p17"/>
          <p:cNvSpPr/>
          <p:nvPr/>
        </p:nvSpPr>
        <p:spPr>
          <a:xfrm>
            <a:off x="10438037" y="6602837"/>
            <a:ext cx="1357200" cy="58800"/>
          </a:xfrm>
          <a:prstGeom prst="roundRect">
            <a:avLst>
              <a:gd name="adj" fmla="val 16667"/>
            </a:avLst>
          </a:prstGeom>
          <a:solidFill>
            <a:srgbClr val="EC37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7"/>
          <p:cNvSpPr txBox="1"/>
          <p:nvPr/>
        </p:nvSpPr>
        <p:spPr>
          <a:xfrm>
            <a:off x="5253037" y="1679575"/>
            <a:ext cx="59451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50000"/>
              </a:lnSpc>
              <a:buClr>
                <a:srgbClr val="EFEFEF"/>
              </a:buClr>
              <a:buSzPts val="1000"/>
            </a:pPr>
            <a:r>
              <a:rPr lang="es-AR" b="1" dirty="0">
                <a:solidFill>
                  <a:srgbClr val="EFEFEF"/>
                </a:solidFill>
                <a:latin typeface="Encode Sans"/>
                <a:ea typeface="Encode Sans"/>
                <a:cs typeface="Encode Sans"/>
                <a:sym typeface="Encode Sans"/>
              </a:rPr>
              <a:t>Las temáticas elegidas se abordan desde una perspectiva de salud integral</a:t>
            </a:r>
          </a:p>
        </p:txBody>
      </p:sp>
      <p:pic>
        <p:nvPicPr>
          <p:cNvPr id="157" name="Google Shape;15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66800" y="422875"/>
            <a:ext cx="1193501" cy="69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Un grupo de personas en un salón de clases&#10;&#10;Descripción generada automáticamente con confianza media">
            <a:extLst>
              <a:ext uri="{FF2B5EF4-FFF2-40B4-BE49-F238E27FC236}">
                <a16:creationId xmlns:a16="http://schemas.microsoft.com/office/drawing/2014/main" id="{B4F4EE2B-7B84-62C5-15C7-07C8E6C4F7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53" t="458" r="-802" b="-458"/>
          <a:stretch/>
        </p:blipFill>
        <p:spPr>
          <a:xfrm>
            <a:off x="5168277" y="2560625"/>
            <a:ext cx="6681133" cy="3948938"/>
          </a:xfrm>
          <a:prstGeom prst="rect">
            <a:avLst/>
          </a:prstGeom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5EC07B8C-D50B-B074-EBD3-145754543E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39" t="312" r="21249" b="-312"/>
          <a:stretch/>
        </p:blipFill>
        <p:spPr>
          <a:xfrm>
            <a:off x="606985" y="722930"/>
            <a:ext cx="3910106" cy="4299330"/>
          </a:xfrm>
          <a:prstGeom prst="rect">
            <a:avLst/>
          </a:prstGeom>
        </p:spPr>
      </p:pic>
      <p:sp>
        <p:nvSpPr>
          <p:cNvPr id="151" name="Google Shape;151;p17"/>
          <p:cNvSpPr/>
          <p:nvPr/>
        </p:nvSpPr>
        <p:spPr>
          <a:xfrm>
            <a:off x="4493759" y="4628212"/>
            <a:ext cx="574049" cy="576927"/>
          </a:xfrm>
          <a:custGeom>
            <a:avLst/>
            <a:gdLst/>
            <a:ahLst/>
            <a:cxnLst/>
            <a:rect l="l" t="t" r="r" b="b"/>
            <a:pathLst>
              <a:path w="575488" h="575488" extrusionOk="0">
                <a:moveTo>
                  <a:pt x="76281" y="220067"/>
                </a:moveTo>
                <a:lnTo>
                  <a:pt x="220067" y="220067"/>
                </a:lnTo>
                <a:lnTo>
                  <a:pt x="220067" y="76281"/>
                </a:lnTo>
                <a:lnTo>
                  <a:pt x="355421" y="76281"/>
                </a:lnTo>
                <a:lnTo>
                  <a:pt x="355421" y="220067"/>
                </a:lnTo>
                <a:lnTo>
                  <a:pt x="499207" y="220067"/>
                </a:lnTo>
                <a:lnTo>
                  <a:pt x="499207" y="355421"/>
                </a:lnTo>
                <a:lnTo>
                  <a:pt x="355421" y="355421"/>
                </a:lnTo>
                <a:lnTo>
                  <a:pt x="355421" y="499207"/>
                </a:lnTo>
                <a:lnTo>
                  <a:pt x="220067" y="499207"/>
                </a:lnTo>
                <a:lnTo>
                  <a:pt x="220067" y="355421"/>
                </a:lnTo>
                <a:lnTo>
                  <a:pt x="76281" y="355421"/>
                </a:lnTo>
                <a:close/>
              </a:path>
            </a:pathLst>
          </a:custGeom>
          <a:solidFill>
            <a:srgbClr val="EC37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04;p14">
            <a:extLst>
              <a:ext uri="{FF2B5EF4-FFF2-40B4-BE49-F238E27FC236}">
                <a16:creationId xmlns:a16="http://schemas.microsoft.com/office/drawing/2014/main" id="{BFEA9850-1D48-DD26-2144-ECA8ED5C54A9}"/>
              </a:ext>
            </a:extLst>
          </p:cNvPr>
          <p:cNvSpPr txBox="1"/>
          <p:nvPr/>
        </p:nvSpPr>
        <p:spPr>
          <a:xfrm>
            <a:off x="736640" y="5884734"/>
            <a:ext cx="3870278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000"/>
              <a:buFont typeface="Open Sans"/>
              <a:buNone/>
            </a:pPr>
            <a:r>
              <a:rPr lang="es-AR" dirty="0">
                <a:solidFill>
                  <a:schemeClr val="tx1"/>
                </a:solidFill>
                <a:latin typeface="Encode Sans"/>
                <a:ea typeface="Encode Sans"/>
                <a:cs typeface="Encode Sans"/>
                <a:sym typeface="Encode Sans"/>
              </a:rPr>
              <a:t>Charla sobre cuidados del calor (Enero 2023)</a:t>
            </a:r>
            <a:endParaRPr i="0" u="none" dirty="0">
              <a:solidFill>
                <a:schemeClr val="tx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09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769225" y="862012"/>
            <a:ext cx="3598862" cy="53975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63500" dist="50800" dir="540000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022725" y="862012"/>
            <a:ext cx="3598862" cy="53975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63500" dist="50800" dir="540000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0" y="0"/>
            <a:ext cx="4283075" cy="6858000"/>
          </a:xfrm>
          <a:prstGeom prst="rect">
            <a:avLst/>
          </a:prstGeom>
          <a:solidFill>
            <a:srgbClr val="0194DB"/>
          </a:solidFill>
          <a:ln>
            <a:noFill/>
          </a:ln>
          <a:effectLst>
            <a:outerShdw blurRad="63500" dist="50800" dir="540000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580112" y="5728743"/>
            <a:ext cx="487601" cy="487601"/>
          </a:xfrm>
          <a:custGeom>
            <a:avLst/>
            <a:gdLst/>
            <a:ahLst/>
            <a:cxnLst/>
            <a:rect l="l" t="t" r="r" b="b"/>
            <a:pathLst>
              <a:path w="486385" h="486385" extrusionOk="0">
                <a:moveTo>
                  <a:pt x="64470" y="185994"/>
                </a:moveTo>
                <a:lnTo>
                  <a:pt x="185994" y="185994"/>
                </a:lnTo>
                <a:lnTo>
                  <a:pt x="185994" y="64470"/>
                </a:lnTo>
                <a:lnTo>
                  <a:pt x="300391" y="64470"/>
                </a:lnTo>
                <a:lnTo>
                  <a:pt x="300391" y="185994"/>
                </a:lnTo>
                <a:lnTo>
                  <a:pt x="421915" y="185994"/>
                </a:lnTo>
                <a:lnTo>
                  <a:pt x="421915" y="300391"/>
                </a:lnTo>
                <a:lnTo>
                  <a:pt x="300391" y="300391"/>
                </a:lnTo>
                <a:lnTo>
                  <a:pt x="300391" y="421915"/>
                </a:lnTo>
                <a:lnTo>
                  <a:pt x="185994" y="421915"/>
                </a:lnTo>
                <a:lnTo>
                  <a:pt x="185994" y="300391"/>
                </a:lnTo>
                <a:lnTo>
                  <a:pt x="64470" y="30039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487350" y="2106388"/>
            <a:ext cx="3429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lt1"/>
              </a:buClr>
              <a:buSzPts val="2800"/>
            </a:pPr>
            <a:r>
              <a:rPr lang="en-US" sz="2800" b="1" dirty="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TEMÁTICAS</a:t>
            </a:r>
            <a:endParaRPr lang="en-US" sz="2800" b="1" dirty="0"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2296031" y="2832223"/>
            <a:ext cx="1528800" cy="459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4"/>
          <p:cNvSpPr/>
          <p:nvPr/>
        </p:nvSpPr>
        <p:spPr>
          <a:xfrm>
            <a:off x="3519624" y="1615799"/>
            <a:ext cx="305207" cy="305207"/>
          </a:xfrm>
          <a:custGeom>
            <a:avLst/>
            <a:gdLst/>
            <a:ahLst/>
            <a:cxnLst/>
            <a:rect l="l" t="t" r="r" b="b"/>
            <a:pathLst>
              <a:path w="486385" h="486385" extrusionOk="0">
                <a:moveTo>
                  <a:pt x="64470" y="185994"/>
                </a:moveTo>
                <a:lnTo>
                  <a:pt x="185994" y="185994"/>
                </a:lnTo>
                <a:lnTo>
                  <a:pt x="185994" y="64470"/>
                </a:lnTo>
                <a:lnTo>
                  <a:pt x="300391" y="64470"/>
                </a:lnTo>
                <a:lnTo>
                  <a:pt x="300391" y="185994"/>
                </a:lnTo>
                <a:lnTo>
                  <a:pt x="421915" y="185994"/>
                </a:lnTo>
                <a:lnTo>
                  <a:pt x="421915" y="300391"/>
                </a:lnTo>
                <a:lnTo>
                  <a:pt x="300391" y="300391"/>
                </a:lnTo>
                <a:lnTo>
                  <a:pt x="300391" y="421915"/>
                </a:lnTo>
                <a:lnTo>
                  <a:pt x="185994" y="421915"/>
                </a:lnTo>
                <a:lnTo>
                  <a:pt x="185994" y="300391"/>
                </a:lnTo>
                <a:lnTo>
                  <a:pt x="64470" y="30039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350" y="422875"/>
            <a:ext cx="1193501" cy="69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 descr="Un grupo de personas sentadas en una sala&#10;&#10;Descripción generada automáticamente con confianza media">
            <a:extLst>
              <a:ext uri="{FF2B5EF4-FFF2-40B4-BE49-F238E27FC236}">
                <a16:creationId xmlns:a16="http://schemas.microsoft.com/office/drawing/2014/main" id="{746F8E42-AFA7-215B-F555-F83D540DF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2" t="4941" r="-1910" b="5758"/>
          <a:stretch/>
        </p:blipFill>
        <p:spPr>
          <a:xfrm>
            <a:off x="4300257" y="886585"/>
            <a:ext cx="3384405" cy="5372926"/>
          </a:xfrm>
          <a:prstGeom prst="rect">
            <a:avLst/>
          </a:prstGeom>
        </p:spPr>
      </p:pic>
      <p:sp>
        <p:nvSpPr>
          <p:cNvPr id="6" name="Google Shape;104;p14">
            <a:extLst>
              <a:ext uri="{FF2B5EF4-FFF2-40B4-BE49-F238E27FC236}">
                <a16:creationId xmlns:a16="http://schemas.microsoft.com/office/drawing/2014/main" id="{ACDE72AD-89C4-8241-80F8-8EAB000D8BDD}"/>
              </a:ext>
            </a:extLst>
          </p:cNvPr>
          <p:cNvSpPr txBox="1"/>
          <p:nvPr/>
        </p:nvSpPr>
        <p:spPr>
          <a:xfrm>
            <a:off x="6584166" y="6351027"/>
            <a:ext cx="207484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000"/>
              <a:buFont typeface="Open Sans"/>
              <a:buNone/>
            </a:pPr>
            <a:r>
              <a:rPr lang="es-AR" dirty="0">
                <a:solidFill>
                  <a:srgbClr val="EFEFEF"/>
                </a:solidFill>
                <a:latin typeface="Encode Sans"/>
                <a:ea typeface="Encode Sans"/>
                <a:cs typeface="Encode Sans"/>
                <a:sym typeface="Encode Sans"/>
              </a:rPr>
              <a:t>Charla 8M (marzo 2023)</a:t>
            </a:r>
            <a:endParaRPr i="0" u="none" dirty="0">
              <a:solidFill>
                <a:srgbClr val="EFEFEF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0" name="Imagen 9" descr="Tabla&#10;&#10;Descripción generada automáticamente">
            <a:extLst>
              <a:ext uri="{FF2B5EF4-FFF2-40B4-BE49-F238E27FC236}">
                <a16:creationId xmlns:a16="http://schemas.microsoft.com/office/drawing/2014/main" id="{89524C54-11BB-9DFE-C1ED-8757105A83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2" r="5377"/>
          <a:stretch/>
        </p:blipFill>
        <p:spPr>
          <a:xfrm>
            <a:off x="7769225" y="862012"/>
            <a:ext cx="3598862" cy="5397499"/>
          </a:xfrm>
          <a:prstGeom prst="rect">
            <a:avLst/>
          </a:prstGeom>
        </p:spPr>
      </p:pic>
      <p:sp>
        <p:nvSpPr>
          <p:cNvPr id="12" name="Google Shape;104;p14">
            <a:extLst>
              <a:ext uri="{FF2B5EF4-FFF2-40B4-BE49-F238E27FC236}">
                <a16:creationId xmlns:a16="http://schemas.microsoft.com/office/drawing/2014/main" id="{2AE0B050-07C3-9F07-4991-76CDB6F20A0B}"/>
              </a:ext>
            </a:extLst>
          </p:cNvPr>
          <p:cNvSpPr txBox="1"/>
          <p:nvPr/>
        </p:nvSpPr>
        <p:spPr>
          <a:xfrm>
            <a:off x="469988" y="3312061"/>
            <a:ext cx="3478579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just">
              <a:lnSpc>
                <a:spcPct val="150000"/>
              </a:lnSpc>
              <a:buClr>
                <a:srgbClr val="EFEFEF"/>
              </a:buClr>
              <a:buSzPts val="1000"/>
              <a:buFont typeface="Open Sans"/>
              <a:buNone/>
              <a:defRPr b="1">
                <a:solidFill>
                  <a:srgbClr val="EFEFEF"/>
                </a:solidFill>
                <a:latin typeface="Encode Sans"/>
                <a:ea typeface="Encode Sans"/>
                <a:cs typeface="Encode Sans"/>
              </a:defRPr>
            </a:lvl1pPr>
          </a:lstStyle>
          <a:p>
            <a:r>
              <a:rPr lang="es-419" dirty="0"/>
              <a:t>Se van definiendo en base a problemáticas que identificamos en el territorio, datos epidemiológicos del área de referencia, efemérides o a los propios intereses de las personas.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38046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09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/>
          <p:nvPr/>
        </p:nvSpPr>
        <p:spPr>
          <a:xfrm>
            <a:off x="7769225" y="862012"/>
            <a:ext cx="3598862" cy="53975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63500" dist="50800" dir="540000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4022725" y="862012"/>
            <a:ext cx="3598862" cy="53975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63500" dist="50800" dir="540000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0" y="0"/>
            <a:ext cx="4283075" cy="6858000"/>
          </a:xfrm>
          <a:prstGeom prst="rect">
            <a:avLst/>
          </a:prstGeom>
          <a:solidFill>
            <a:srgbClr val="0194DB"/>
          </a:solidFill>
          <a:ln>
            <a:noFill/>
          </a:ln>
          <a:effectLst>
            <a:outerShdw blurRad="63500" dist="50800" dir="5400000">
              <a:srgbClr val="000000">
                <a:alpha val="2470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596499" y="5658976"/>
            <a:ext cx="487601" cy="487601"/>
          </a:xfrm>
          <a:custGeom>
            <a:avLst/>
            <a:gdLst/>
            <a:ahLst/>
            <a:cxnLst/>
            <a:rect l="l" t="t" r="r" b="b"/>
            <a:pathLst>
              <a:path w="486385" h="486385" extrusionOk="0">
                <a:moveTo>
                  <a:pt x="64470" y="185994"/>
                </a:moveTo>
                <a:lnTo>
                  <a:pt x="185994" y="185994"/>
                </a:lnTo>
                <a:lnTo>
                  <a:pt x="185994" y="64470"/>
                </a:lnTo>
                <a:lnTo>
                  <a:pt x="300391" y="64470"/>
                </a:lnTo>
                <a:lnTo>
                  <a:pt x="300391" y="185994"/>
                </a:lnTo>
                <a:lnTo>
                  <a:pt x="421915" y="185994"/>
                </a:lnTo>
                <a:lnTo>
                  <a:pt x="421915" y="300391"/>
                </a:lnTo>
                <a:lnTo>
                  <a:pt x="300391" y="300391"/>
                </a:lnTo>
                <a:lnTo>
                  <a:pt x="300391" y="421915"/>
                </a:lnTo>
                <a:lnTo>
                  <a:pt x="185994" y="421915"/>
                </a:lnTo>
                <a:lnTo>
                  <a:pt x="185994" y="300391"/>
                </a:lnTo>
                <a:lnTo>
                  <a:pt x="64470" y="30039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487350" y="2138667"/>
            <a:ext cx="3429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chemeClr val="lt1"/>
              </a:buClr>
              <a:buSzPts val="2800"/>
            </a:pPr>
            <a:r>
              <a:rPr lang="en-US" sz="2800" b="1" dirty="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PLANIFICACIÓN</a:t>
            </a:r>
            <a:endParaRPr lang="en-US" sz="2800" b="1" dirty="0"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2143427" y="2973481"/>
            <a:ext cx="1528800" cy="45900"/>
          </a:xfrm>
          <a:prstGeom prst="roundRect">
            <a:avLst>
              <a:gd name="adj" fmla="val 16667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14"/>
          <p:cNvSpPr/>
          <p:nvPr/>
        </p:nvSpPr>
        <p:spPr>
          <a:xfrm>
            <a:off x="3519624" y="1615799"/>
            <a:ext cx="305207" cy="305207"/>
          </a:xfrm>
          <a:custGeom>
            <a:avLst/>
            <a:gdLst/>
            <a:ahLst/>
            <a:cxnLst/>
            <a:rect l="l" t="t" r="r" b="b"/>
            <a:pathLst>
              <a:path w="486385" h="486385" extrusionOk="0">
                <a:moveTo>
                  <a:pt x="64470" y="185994"/>
                </a:moveTo>
                <a:lnTo>
                  <a:pt x="185994" y="185994"/>
                </a:lnTo>
                <a:lnTo>
                  <a:pt x="185994" y="64470"/>
                </a:lnTo>
                <a:lnTo>
                  <a:pt x="300391" y="64470"/>
                </a:lnTo>
                <a:lnTo>
                  <a:pt x="300391" y="185994"/>
                </a:lnTo>
                <a:lnTo>
                  <a:pt x="421915" y="185994"/>
                </a:lnTo>
                <a:lnTo>
                  <a:pt x="421915" y="300391"/>
                </a:lnTo>
                <a:lnTo>
                  <a:pt x="300391" y="300391"/>
                </a:lnTo>
                <a:lnTo>
                  <a:pt x="300391" y="421915"/>
                </a:lnTo>
                <a:lnTo>
                  <a:pt x="185994" y="421915"/>
                </a:lnTo>
                <a:lnTo>
                  <a:pt x="185994" y="300391"/>
                </a:lnTo>
                <a:lnTo>
                  <a:pt x="64470" y="300391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350" y="422875"/>
            <a:ext cx="1193501" cy="69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156EB88A-D00F-5710-A4B6-B66E18A0FA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46" r="9925"/>
          <a:stretch/>
        </p:blipFill>
        <p:spPr>
          <a:xfrm>
            <a:off x="4292213" y="993773"/>
            <a:ext cx="3320236" cy="5133977"/>
          </a:xfrm>
          <a:prstGeom prst="rect">
            <a:avLst/>
          </a:prstGeom>
        </p:spPr>
      </p:pic>
      <p:pic>
        <p:nvPicPr>
          <p:cNvPr id="7" name="Imagen 6" descr="Imagen que contiene texto, pizarrón&#10;&#10;Descripción generada automáticamente">
            <a:extLst>
              <a:ext uri="{FF2B5EF4-FFF2-40B4-BE49-F238E27FC236}">
                <a16:creationId xmlns:a16="http://schemas.microsoft.com/office/drawing/2014/main" id="{3931C5BD-9162-1565-C5F9-ED0866D3F2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0916"/>
          <a:stretch/>
        </p:blipFill>
        <p:spPr>
          <a:xfrm>
            <a:off x="7760087" y="862012"/>
            <a:ext cx="3598861" cy="5386521"/>
          </a:xfrm>
          <a:prstGeom prst="rect">
            <a:avLst/>
          </a:prstGeom>
        </p:spPr>
      </p:pic>
      <p:sp>
        <p:nvSpPr>
          <p:cNvPr id="8" name="Google Shape;104;p14">
            <a:extLst>
              <a:ext uri="{FF2B5EF4-FFF2-40B4-BE49-F238E27FC236}">
                <a16:creationId xmlns:a16="http://schemas.microsoft.com/office/drawing/2014/main" id="{48C6F1B9-F42A-8AEE-4D41-78494BFC3947}"/>
              </a:ext>
            </a:extLst>
          </p:cNvPr>
          <p:cNvSpPr txBox="1"/>
          <p:nvPr/>
        </p:nvSpPr>
        <p:spPr>
          <a:xfrm>
            <a:off x="5634038" y="6351027"/>
            <a:ext cx="4549778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000"/>
              <a:buFont typeface="Open Sans"/>
              <a:buNone/>
            </a:pPr>
            <a:r>
              <a:rPr lang="es-AR" dirty="0">
                <a:solidFill>
                  <a:srgbClr val="EFEFEF"/>
                </a:solidFill>
                <a:latin typeface="Encode Sans"/>
                <a:ea typeface="Encode Sans"/>
                <a:cs typeface="Encode Sans"/>
                <a:sym typeface="Encode Sans"/>
              </a:rPr>
              <a:t>Charla sobre gestión e higiene menstrual (mayo 2023)</a:t>
            </a:r>
            <a:endParaRPr i="0" u="none" dirty="0">
              <a:solidFill>
                <a:srgbClr val="EFEFEF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9" name="Google Shape;104;p14">
            <a:extLst>
              <a:ext uri="{FF2B5EF4-FFF2-40B4-BE49-F238E27FC236}">
                <a16:creationId xmlns:a16="http://schemas.microsoft.com/office/drawing/2014/main" id="{31CEF259-24DD-D4DC-5669-F7BBC2E8EE0E}"/>
              </a:ext>
            </a:extLst>
          </p:cNvPr>
          <p:cNvSpPr txBox="1"/>
          <p:nvPr/>
        </p:nvSpPr>
        <p:spPr>
          <a:xfrm>
            <a:off x="469988" y="3312061"/>
            <a:ext cx="3478579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just">
              <a:lnSpc>
                <a:spcPct val="150000"/>
              </a:lnSpc>
              <a:buClr>
                <a:srgbClr val="EFEFEF"/>
              </a:buClr>
              <a:buSzPts val="1000"/>
              <a:buFont typeface="Open Sans"/>
              <a:buNone/>
              <a:defRPr b="1">
                <a:solidFill>
                  <a:srgbClr val="EFEFEF"/>
                </a:solidFill>
                <a:latin typeface="Encode Sans"/>
                <a:ea typeface="Encode Sans"/>
                <a:cs typeface="Encode Sans"/>
              </a:defRPr>
            </a:lvl1pPr>
          </a:lstStyle>
          <a:p>
            <a:r>
              <a:rPr lang="es-419" dirty="0"/>
              <a:t>Además, planificamos, registramos y evaluamos cada charla. </a:t>
            </a:r>
          </a:p>
          <a:p>
            <a:r>
              <a:rPr lang="es-419" dirty="0"/>
              <a:t>Esto nos permite tener en cuenta lo que surge en cada una de ellas, repensar nuestras prácticas y realizar cambios, de ser necesario.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7551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095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/>
          <p:nvPr/>
        </p:nvSpPr>
        <p:spPr>
          <a:xfrm>
            <a:off x="4241800" y="339725"/>
            <a:ext cx="7104062" cy="40703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15"/>
          <p:cNvSpPr/>
          <p:nvPr/>
        </p:nvSpPr>
        <p:spPr>
          <a:xfrm>
            <a:off x="846137" y="1335087"/>
            <a:ext cx="574675" cy="574675"/>
          </a:xfrm>
          <a:custGeom>
            <a:avLst/>
            <a:gdLst/>
            <a:ahLst/>
            <a:cxnLst/>
            <a:rect l="l" t="t" r="r" b="b"/>
            <a:pathLst>
              <a:path w="575488" h="575488" extrusionOk="0">
                <a:moveTo>
                  <a:pt x="76281" y="220067"/>
                </a:moveTo>
                <a:lnTo>
                  <a:pt x="220067" y="220067"/>
                </a:lnTo>
                <a:lnTo>
                  <a:pt x="220067" y="76281"/>
                </a:lnTo>
                <a:lnTo>
                  <a:pt x="355421" y="76281"/>
                </a:lnTo>
                <a:lnTo>
                  <a:pt x="355421" y="220067"/>
                </a:lnTo>
                <a:lnTo>
                  <a:pt x="499207" y="220067"/>
                </a:lnTo>
                <a:lnTo>
                  <a:pt x="499207" y="355421"/>
                </a:lnTo>
                <a:lnTo>
                  <a:pt x="355421" y="355421"/>
                </a:lnTo>
                <a:lnTo>
                  <a:pt x="355421" y="499207"/>
                </a:lnTo>
                <a:lnTo>
                  <a:pt x="220067" y="499207"/>
                </a:lnTo>
                <a:lnTo>
                  <a:pt x="220067" y="355421"/>
                </a:lnTo>
                <a:lnTo>
                  <a:pt x="76281" y="35542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5"/>
          <p:cNvSpPr txBox="1"/>
          <p:nvPr/>
        </p:nvSpPr>
        <p:spPr>
          <a:xfrm>
            <a:off x="1484657" y="1270415"/>
            <a:ext cx="263456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767171"/>
              </a:buClr>
              <a:buSzPts val="3200"/>
            </a:pPr>
            <a:r>
              <a:rPr lang="es-AR" sz="2400" b="1" dirty="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Perspectiva relacional de la comunicación</a:t>
            </a:r>
            <a:endParaRPr sz="2400" b="1" dirty="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16" name="Google Shape;116;p15"/>
          <p:cNvSpPr/>
          <p:nvPr/>
        </p:nvSpPr>
        <p:spPr>
          <a:xfrm>
            <a:off x="1608137" y="2619375"/>
            <a:ext cx="1252537" cy="79375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5"/>
          <p:cNvSpPr/>
          <p:nvPr/>
        </p:nvSpPr>
        <p:spPr>
          <a:xfrm>
            <a:off x="7021512" y="4660900"/>
            <a:ext cx="215900" cy="21431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5"/>
          <p:cNvSpPr/>
          <p:nvPr/>
        </p:nvSpPr>
        <p:spPr>
          <a:xfrm>
            <a:off x="7472362" y="4660900"/>
            <a:ext cx="214312" cy="21431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5"/>
          <p:cNvSpPr/>
          <p:nvPr/>
        </p:nvSpPr>
        <p:spPr>
          <a:xfrm>
            <a:off x="7923212" y="4660900"/>
            <a:ext cx="214312" cy="21431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350" y="422875"/>
            <a:ext cx="1193501" cy="69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Imagen que contiene interior, techo, tabla, cuarto&#10;&#10;Descripción generada automáticamente">
            <a:extLst>
              <a:ext uri="{FF2B5EF4-FFF2-40B4-BE49-F238E27FC236}">
                <a16:creationId xmlns:a16="http://schemas.microsoft.com/office/drawing/2014/main" id="{169CA0EA-C78E-A3F7-1194-AA531A577B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5" b="3262"/>
          <a:stretch/>
        </p:blipFill>
        <p:spPr>
          <a:xfrm>
            <a:off x="4227042" y="293230"/>
            <a:ext cx="7118820" cy="5077142"/>
          </a:xfrm>
          <a:prstGeom prst="rect">
            <a:avLst/>
          </a:prstGeom>
        </p:spPr>
      </p:pic>
      <p:sp>
        <p:nvSpPr>
          <p:cNvPr id="122" name="Google Shape;122;p15"/>
          <p:cNvSpPr txBox="1"/>
          <p:nvPr/>
        </p:nvSpPr>
        <p:spPr>
          <a:xfrm>
            <a:off x="846137" y="3244850"/>
            <a:ext cx="5832475" cy="3262312"/>
          </a:xfrm>
          <a:prstGeom prst="rect">
            <a:avLst/>
          </a:prstGeom>
          <a:solidFill>
            <a:srgbClr val="0194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5"/>
          <p:cNvSpPr txBox="1"/>
          <p:nvPr/>
        </p:nvSpPr>
        <p:spPr>
          <a:xfrm>
            <a:off x="972679" y="3337908"/>
            <a:ext cx="557939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lnSpc>
                <a:spcPct val="150000"/>
              </a:lnSpc>
              <a:buClr>
                <a:srgbClr val="EFEFEF"/>
              </a:buClr>
              <a:buSzPts val="1200"/>
            </a:pPr>
            <a:r>
              <a:rPr lang="es-AR" sz="1600" dirty="0">
                <a:solidFill>
                  <a:srgbClr val="EFEFEF"/>
                </a:solidFill>
                <a:latin typeface="Encode Sans"/>
                <a:ea typeface="Encode Sans"/>
                <a:cs typeface="Encode Sans"/>
                <a:sym typeface="Encode Sans"/>
              </a:rPr>
              <a:t>Las charlas en sala de espera forman parte de las estrategias de prevención, promoción y educación para la salud que se vinculan directamente con un modelo comunicacional participativo. Implican comprender la comunicación de forma compleja, como un proceso social, con una visión pedagógica, orientada a generar un posicionamiento activo de las personas en relación a sus propios procesos de salud-enfermedad-atención-cuidados.</a:t>
            </a:r>
            <a:endParaRPr sz="1600" i="0" u="none" dirty="0">
              <a:solidFill>
                <a:srgbClr val="EFEFEF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8" name="Google Shape;104;p14">
            <a:extLst>
              <a:ext uri="{FF2B5EF4-FFF2-40B4-BE49-F238E27FC236}">
                <a16:creationId xmlns:a16="http://schemas.microsoft.com/office/drawing/2014/main" id="{09269F21-B973-EFD7-C2A1-9532B57BE135}"/>
              </a:ext>
            </a:extLst>
          </p:cNvPr>
          <p:cNvSpPr txBox="1"/>
          <p:nvPr/>
        </p:nvSpPr>
        <p:spPr>
          <a:xfrm>
            <a:off x="7579518" y="5426585"/>
            <a:ext cx="387027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000"/>
              <a:buFont typeface="Open Sans"/>
              <a:buNone/>
            </a:pPr>
            <a:r>
              <a:rPr lang="es-AR" dirty="0">
                <a:solidFill>
                  <a:srgbClr val="EFEFEF"/>
                </a:solidFill>
                <a:latin typeface="Encode Sans"/>
                <a:ea typeface="Encode Sans"/>
                <a:cs typeface="Encode Sans"/>
                <a:sym typeface="Encode Sans"/>
              </a:rPr>
              <a:t>Charla sobre la toma de conciencia sobre el abuso y maltrato en la vejez (julio 2023)</a:t>
            </a:r>
            <a:endParaRPr i="0" u="none" dirty="0">
              <a:solidFill>
                <a:srgbClr val="EFEFEF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095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/>
          <p:nvPr/>
        </p:nvSpPr>
        <p:spPr>
          <a:xfrm>
            <a:off x="6880225" y="1066800"/>
            <a:ext cx="4572000" cy="5791200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63500" dist="50800" dir="5400000">
              <a:srgbClr val="000000">
                <a:alpha val="4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en 3" descr="Texto, Carta&#10;&#10;Descripción generada automáticamente">
            <a:extLst>
              <a:ext uri="{FF2B5EF4-FFF2-40B4-BE49-F238E27FC236}">
                <a16:creationId xmlns:a16="http://schemas.microsoft.com/office/drawing/2014/main" id="{6DB38D52-CD04-3119-D164-0F004DFE2F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326" r="13724" b="5833"/>
          <a:stretch/>
        </p:blipFill>
        <p:spPr>
          <a:xfrm rot="5400000">
            <a:off x="6239197" y="1644973"/>
            <a:ext cx="5854056" cy="4571999"/>
          </a:xfrm>
          <a:prstGeom prst="rect">
            <a:avLst/>
          </a:prstGeom>
        </p:spPr>
      </p:pic>
      <p:sp>
        <p:nvSpPr>
          <p:cNvPr id="163" name="Google Shape;163;p18"/>
          <p:cNvSpPr txBox="1"/>
          <p:nvPr/>
        </p:nvSpPr>
        <p:spPr>
          <a:xfrm>
            <a:off x="0" y="3157537"/>
            <a:ext cx="7562850" cy="3736975"/>
          </a:xfrm>
          <a:prstGeom prst="rect">
            <a:avLst/>
          </a:prstGeom>
          <a:solidFill>
            <a:srgbClr val="0194DB"/>
          </a:solidFill>
          <a:ln>
            <a:noFill/>
          </a:ln>
          <a:effectLst>
            <a:outerShdw blurRad="63500" dist="50800" dir="5400000">
              <a:srgbClr val="000000">
                <a:alpha val="4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8"/>
          <p:cNvSpPr txBox="1"/>
          <p:nvPr/>
        </p:nvSpPr>
        <p:spPr>
          <a:xfrm>
            <a:off x="739775" y="1622356"/>
            <a:ext cx="5346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EEA"/>
              </a:buClr>
              <a:buSzPts val="3600"/>
              <a:buFont typeface="Open Sans"/>
              <a:buNone/>
            </a:pPr>
            <a:r>
              <a:rPr lang="en-US" sz="2400" b="1" dirty="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TRANSFORMAR UN TIEMPO PASIVO EN UN TIEMPO DE APRENDIZAJE</a:t>
            </a:r>
            <a:endParaRPr sz="2400" b="1" dirty="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66" name="Google Shape;166;p18"/>
          <p:cNvSpPr/>
          <p:nvPr/>
        </p:nvSpPr>
        <p:spPr>
          <a:xfrm>
            <a:off x="5226050" y="2222500"/>
            <a:ext cx="1357312" cy="46037"/>
          </a:xfrm>
          <a:prstGeom prst="roundRect">
            <a:avLst>
              <a:gd name="adj" fmla="val 16667"/>
            </a:avLst>
          </a:prstGeom>
          <a:solidFill>
            <a:srgbClr val="274EE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8"/>
          <p:cNvSpPr txBox="1"/>
          <p:nvPr/>
        </p:nvSpPr>
        <p:spPr>
          <a:xfrm>
            <a:off x="455758" y="3329774"/>
            <a:ext cx="6796852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2000"/>
              <a:buFont typeface="Open Sans"/>
              <a:buNone/>
            </a:pPr>
            <a:r>
              <a:rPr lang="es-AR" sz="1800" i="0" u="none" dirty="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Las personas suelen pasar un tiempo prolongado esperando por su atención. De esta manera, buscamos transformar ese tiempo pasivo en un tiempo de aprendizaje, de intercambio e incluso de juego, a partir de la posibilidad de abordar diversos temas de salud desde la perspectiva de salud integral. Le damos importancia a que las mismas promuevan la participación grupal y posean dinámicas lúdicas, mientras buscamos garantizar el acceso a la información.</a:t>
            </a:r>
            <a:endParaRPr lang="en-US" sz="1800" dirty="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68" name="Google Shape;16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350" y="422875"/>
            <a:ext cx="1193501" cy="6943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4;p14">
            <a:extLst>
              <a:ext uri="{FF2B5EF4-FFF2-40B4-BE49-F238E27FC236}">
                <a16:creationId xmlns:a16="http://schemas.microsoft.com/office/drawing/2014/main" id="{FF13F984-6BF3-7C5B-0558-8C616374F03D}"/>
              </a:ext>
            </a:extLst>
          </p:cNvPr>
          <p:cNvSpPr txBox="1"/>
          <p:nvPr/>
        </p:nvSpPr>
        <p:spPr>
          <a:xfrm>
            <a:off x="6880225" y="565224"/>
            <a:ext cx="3870278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000"/>
              <a:buFont typeface="Open Sans"/>
              <a:buNone/>
            </a:pPr>
            <a:r>
              <a:rPr lang="es-AR" dirty="0">
                <a:solidFill>
                  <a:srgbClr val="EFEFEF"/>
                </a:solidFill>
                <a:latin typeface="Encode Sans"/>
                <a:ea typeface="Encode Sans"/>
                <a:cs typeface="Encode Sans"/>
                <a:sym typeface="Encode Sans"/>
              </a:rPr>
              <a:t>Dinámica utilizada en la charla sobre el 8M</a:t>
            </a:r>
            <a:endParaRPr i="0" u="none" dirty="0">
              <a:solidFill>
                <a:srgbClr val="EFEFEF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095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6"/>
          <p:cNvSpPr txBox="1"/>
          <p:nvPr/>
        </p:nvSpPr>
        <p:spPr>
          <a:xfrm>
            <a:off x="1276350" y="252412"/>
            <a:ext cx="2857500" cy="4926012"/>
          </a:xfrm>
          <a:prstGeom prst="rect">
            <a:avLst/>
          </a:prstGeom>
          <a:solidFill>
            <a:srgbClr val="7F7F7F"/>
          </a:solidFill>
          <a:ln>
            <a:noFill/>
          </a:ln>
          <a:effectLst>
            <a:outerShdw blurRad="63500" dist="50800" dir="5400000">
              <a:srgbClr val="000000">
                <a:alpha val="4862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16"/>
          <p:cNvSpPr txBox="1"/>
          <p:nvPr/>
        </p:nvSpPr>
        <p:spPr>
          <a:xfrm>
            <a:off x="5091102" y="1415667"/>
            <a:ext cx="40374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67171"/>
              </a:buClr>
              <a:buSzPts val="4400"/>
              <a:buFont typeface="Open Sans"/>
              <a:buNone/>
            </a:pPr>
            <a:r>
              <a:rPr lang="en-US" sz="3600" b="1" dirty="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CONCLUSIONES</a:t>
            </a:r>
            <a:endParaRPr sz="3600" b="1" dirty="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33" name="Google Shape;133;p16"/>
          <p:cNvSpPr/>
          <p:nvPr/>
        </p:nvSpPr>
        <p:spPr>
          <a:xfrm>
            <a:off x="9128502" y="1738812"/>
            <a:ext cx="1211400" cy="77700"/>
          </a:xfrm>
          <a:prstGeom prst="roundRect">
            <a:avLst>
              <a:gd name="adj" fmla="val 16667"/>
            </a:avLst>
          </a:prstGeom>
          <a:solidFill>
            <a:srgbClr val="EC378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6"/>
          <p:cNvSpPr txBox="1"/>
          <p:nvPr/>
        </p:nvSpPr>
        <p:spPr>
          <a:xfrm>
            <a:off x="1276350" y="5346700"/>
            <a:ext cx="2857500" cy="1511300"/>
          </a:xfrm>
          <a:prstGeom prst="rect">
            <a:avLst/>
          </a:prstGeom>
          <a:solidFill>
            <a:srgbClr val="0194DB"/>
          </a:solidFill>
          <a:ln>
            <a:noFill/>
          </a:ln>
          <a:effectLst>
            <a:outerShdw blurRad="63500" dist="50800" dir="540000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6"/>
          <p:cNvSpPr txBox="1"/>
          <p:nvPr/>
        </p:nvSpPr>
        <p:spPr>
          <a:xfrm>
            <a:off x="5091102" y="2551857"/>
            <a:ext cx="5825335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767171"/>
              </a:buClr>
              <a:buSzPts val="1800"/>
            </a:pPr>
            <a:r>
              <a:rPr lang="es-AR" sz="1800" dirty="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Este espacio nos permite dialogar con la población valorando sus saberes y perspectivas relacionados a sus procesos de salud-enfermedad-atención-cuidados, dando lugar al debate sobre temáticas que muchas veces no suelen identificarse directamente con el acceso a la salud.</a:t>
            </a:r>
            <a:endParaRPr dirty="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142" name="Google Shape;14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66800" y="422875"/>
            <a:ext cx="1193501" cy="69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B766244-4148-4ABC-739D-2C7D8B8251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88" t="2051" r="16517"/>
          <a:stretch/>
        </p:blipFill>
        <p:spPr>
          <a:xfrm>
            <a:off x="1110873" y="252398"/>
            <a:ext cx="3188453" cy="4926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4095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0"/>
          <p:cNvPicPr preferRelativeResize="0"/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4375150" y="6308574"/>
            <a:ext cx="3441700" cy="19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0"/>
          <p:cNvSpPr txBox="1"/>
          <p:nvPr/>
        </p:nvSpPr>
        <p:spPr>
          <a:xfrm>
            <a:off x="3855900" y="1797104"/>
            <a:ext cx="44802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5400"/>
              <a:buFont typeface="Open Sans"/>
              <a:buNone/>
            </a:pPr>
            <a:r>
              <a:rPr lang="en-US" sz="7600">
                <a:solidFill>
                  <a:srgbClr val="EFEFEF"/>
                </a:solidFill>
                <a:latin typeface="Encode Sans ExtraBold"/>
                <a:ea typeface="Encode Sans ExtraBold"/>
                <a:cs typeface="Encode Sans ExtraBold"/>
                <a:sym typeface="Encode Sans ExtraBold"/>
              </a:rPr>
              <a:t>¡Gracias!</a:t>
            </a:r>
            <a:endParaRPr sz="3600">
              <a:latin typeface="Encode Sans ExtraBold"/>
              <a:ea typeface="Encode Sans ExtraBold"/>
              <a:cs typeface="Encode Sans ExtraBold"/>
              <a:sym typeface="Encode Sans ExtraBold"/>
            </a:endParaRPr>
          </a:p>
        </p:txBody>
      </p:sp>
      <p:pic>
        <p:nvPicPr>
          <p:cNvPr id="190" name="Google Shape;19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25025" y="4330175"/>
            <a:ext cx="7169500" cy="131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4420</TotalTime>
  <Words>448</Words>
  <Application>Microsoft Office PowerPoint</Application>
  <PresentationFormat>Panorámica</PresentationFormat>
  <Paragraphs>24</Paragraphs>
  <Slides>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Open Sans</vt:lpstr>
      <vt:lpstr>Encode Sans ExtraBold</vt:lpstr>
      <vt:lpstr>Encode Sans</vt:lpstr>
      <vt:lpstr>Arial</vt:lpstr>
      <vt:lpstr>Calibri</vt:lpstr>
      <vt:lpstr>Тема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Damian Boiko</cp:lastModifiedBy>
  <cp:revision>3</cp:revision>
  <dcterms:modified xsi:type="dcterms:W3CDTF">2023-07-31T01:48:58Z</dcterms:modified>
</cp:coreProperties>
</file>